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45"/>
  </p:notesMasterIdLst>
  <p:sldIdLst>
    <p:sldId id="256" r:id="rId3"/>
    <p:sldId id="257" r:id="rId4"/>
    <p:sldId id="29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311" r:id="rId13"/>
    <p:sldId id="315" r:id="rId14"/>
    <p:sldId id="317" r:id="rId15"/>
    <p:sldId id="318" r:id="rId16"/>
    <p:sldId id="319" r:id="rId17"/>
    <p:sldId id="301" r:id="rId18"/>
    <p:sldId id="300" r:id="rId19"/>
    <p:sldId id="302" r:id="rId20"/>
    <p:sldId id="303" r:id="rId21"/>
    <p:sldId id="316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6"/>
    <p:restoredTop sz="94719"/>
  </p:normalViewPr>
  <p:slideViewPr>
    <p:cSldViewPr snapToGrid="0">
      <p:cViewPr varScale="1">
        <p:scale>
          <a:sx n="202" d="100"/>
          <a:sy n="202" d="100"/>
        </p:scale>
        <p:origin x="224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588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74095107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74095107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761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74095107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74095107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03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74095107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74095107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94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74095107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74095107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61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95885760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95885760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f6222e6a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f6222e6a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f6222e6a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f6222e6a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44e53ab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44e53ab6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f29b9fb2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f29b9fb2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07fba8f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07fba8f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07fba8f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07fba8f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07fba8f9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07fba8f9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04b8b675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e04b8b675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74095107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74095107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jp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Aleu5BD6i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Aleu5BD6i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9" Type="http://schemas.openxmlformats.org/officeDocument/2006/relationships/image" Target="../media/image79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8" Type="http://schemas.openxmlformats.org/officeDocument/2006/relationships/image" Target="../media/image48.png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21" Type="http://schemas.openxmlformats.org/officeDocument/2006/relationships/image" Target="../media/image98.png"/><Relationship Id="rId34" Type="http://schemas.openxmlformats.org/officeDocument/2006/relationships/image" Target="../media/image111.png"/><Relationship Id="rId42" Type="http://schemas.openxmlformats.org/officeDocument/2006/relationships/image" Target="../media/image119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88.pn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39.png"/><Relationship Id="rId39" Type="http://schemas.openxmlformats.org/officeDocument/2006/relationships/image" Target="../media/image152.png"/><Relationship Id="rId21" Type="http://schemas.openxmlformats.org/officeDocument/2006/relationships/image" Target="../media/image136.png"/><Relationship Id="rId34" Type="http://schemas.openxmlformats.org/officeDocument/2006/relationships/image" Target="../media/image147.png"/><Relationship Id="rId42" Type="http://schemas.openxmlformats.org/officeDocument/2006/relationships/image" Target="../media/image155.png"/><Relationship Id="rId47" Type="http://schemas.openxmlformats.org/officeDocument/2006/relationships/image" Target="../media/image16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31.png"/><Relationship Id="rId29" Type="http://schemas.openxmlformats.org/officeDocument/2006/relationships/image" Target="../media/image142.png"/><Relationship Id="rId11" Type="http://schemas.openxmlformats.org/officeDocument/2006/relationships/image" Target="../media/image126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45" Type="http://schemas.openxmlformats.org/officeDocument/2006/relationships/image" Target="../media/image158.png"/><Relationship Id="rId5" Type="http://schemas.openxmlformats.org/officeDocument/2006/relationships/image" Target="../media/image122.png"/><Relationship Id="rId15" Type="http://schemas.openxmlformats.org/officeDocument/2006/relationships/image" Target="../media/image130.png"/><Relationship Id="rId23" Type="http://schemas.openxmlformats.org/officeDocument/2006/relationships/image" Target="../media/image8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49" Type="http://schemas.openxmlformats.org/officeDocument/2006/relationships/image" Target="../media/image33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31" Type="http://schemas.openxmlformats.org/officeDocument/2006/relationships/image" Target="../media/image144.png"/><Relationship Id="rId44" Type="http://schemas.openxmlformats.org/officeDocument/2006/relationships/image" Target="../media/image157.png"/><Relationship Id="rId4" Type="http://schemas.openxmlformats.org/officeDocument/2006/relationships/image" Target="../media/image121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43" Type="http://schemas.openxmlformats.org/officeDocument/2006/relationships/image" Target="../media/image156.png"/><Relationship Id="rId48" Type="http://schemas.openxmlformats.org/officeDocument/2006/relationships/image" Target="../media/image161.png"/><Relationship Id="rId8" Type="http://schemas.openxmlformats.org/officeDocument/2006/relationships/image" Target="../media/image10.png"/><Relationship Id="rId3" Type="http://schemas.openxmlformats.org/officeDocument/2006/relationships/image" Target="../media/image120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46" Type="http://schemas.openxmlformats.org/officeDocument/2006/relationships/image" Target="../media/image159.png"/><Relationship Id="rId20" Type="http://schemas.openxmlformats.org/officeDocument/2006/relationships/image" Target="../media/image135.png"/><Relationship Id="rId41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ru-RU" dirty="0"/>
            </a:br>
            <a:r>
              <a:rPr lang="en-GB" sz="3600" dirty="0"/>
              <a:t>Markov Chain Monte-Carlo (MCMC)</a:t>
            </a:r>
            <a:endParaRPr lang="ru-RU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Проблема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Обучение Байесовской модели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116BE2-6BCC-0147-982C-4BDC5CE9698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054402"/>
                <a:ext cx="8709450" cy="3631109"/>
              </a:xfrm>
            </p:spPr>
            <p:txBody>
              <a:bodyPr>
                <a:normAutofit fontScale="92500" lnSpcReduction="20000"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𝐿𝑖𝑘𝑒𝑙𝑖h𝑜𝑜𝑑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𝑃𝑟𝑖𝑜𝑟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𝐸𝑣𝑖𝑑𝑒𝑛𝑐𝑒</m:t>
                          </m:r>
                        </m:den>
                      </m:f>
                      <m:r>
                        <a:rPr lang="ru-RU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9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ru-RU" sz="1900" dirty="0">
                  <a:latin typeface="Roboto" panose="02000000000000000000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sub>
                              </m:s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ru-RU" sz="1900" dirty="0">
                  <a:latin typeface="Roboto" panose="02000000000000000000" pitchFamily="2" charset="0"/>
                </a:endParaRPr>
              </a:p>
              <a:p>
                <a:pPr marL="133350" indent="0">
                  <a:buNone/>
                </a:pPr>
                <a:r>
                  <a:rPr lang="ru-RU" sz="1800" b="1" dirty="0">
                    <a:effectLst/>
                    <a:latin typeface="Roboto" panose="02000000000000000000" pitchFamily="2" charset="0"/>
                  </a:rPr>
                  <a:t>Дано: </a:t>
                </a:r>
                <a:endParaRPr lang="ru-RU" sz="2400" b="1" dirty="0">
                  <a:effectLst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800" dirty="0" err="1">
                    <a:effectLst/>
                    <a:latin typeface="Roboto" panose="02000000000000000000" pitchFamily="2" charset="0"/>
                  </a:rPr>
                  <a:t>Приорное</a:t>
                </a:r>
                <a:r>
                  <a:rPr lang="ru-RU" sz="1800" dirty="0">
                    <a:effectLst/>
                    <a:latin typeface="Roboto" panose="02000000000000000000" pitchFamily="2" charset="0"/>
                  </a:rPr>
                  <a:t> распределение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800" dirty="0">
                    <a:effectLst/>
                    <a:latin typeface="Roboto" panose="02000000000000000000" pitchFamily="2" charset="0"/>
                  </a:rPr>
                  <a:t> </a:t>
                </a:r>
                <a:endParaRPr lang="el-GR" sz="2400" dirty="0">
                  <a:effectLst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800" dirty="0">
                    <a:effectLst/>
                    <a:latin typeface="Roboto" panose="02000000000000000000" pitchFamily="2" charset="0"/>
                  </a:rPr>
                  <a:t>Тренировочные данные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Roboto" panose="02000000000000000000" pitchFamily="2" charset="0"/>
                  </a:rPr>
                  <a:t>) </a:t>
                </a:r>
                <a:endParaRPr lang="en-GB" sz="2400" dirty="0">
                  <a:effectLst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800" dirty="0">
                    <a:effectLst/>
                    <a:latin typeface="Roboto" panose="02000000000000000000" pitchFamily="2" charset="0"/>
                  </a:rPr>
                  <a:t>Правдоподобие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dirty="0">
                  <a:effectLst/>
                </a:endParaRPr>
              </a:p>
              <a:p>
                <a:pPr marL="133350" indent="0">
                  <a:buNone/>
                </a:pPr>
                <a:r>
                  <a:rPr lang="ru-RU" sz="1800" b="1" dirty="0">
                    <a:effectLst/>
                    <a:latin typeface="Roboto" panose="02000000000000000000" pitchFamily="2" charset="0"/>
                  </a:rPr>
                  <a:t>Найти: </a:t>
                </a:r>
                <a:endParaRPr lang="ru-RU" sz="2400" b="1" dirty="0">
                  <a:effectLst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800" dirty="0">
                    <a:effectLst/>
                    <a:latin typeface="Roboto" panose="02000000000000000000" pitchFamily="2" charset="0"/>
                  </a:rPr>
                  <a:t>Апостериорное распределение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>
                    <a:effectLst/>
                    <a:latin typeface="Roboto" panose="02000000000000000000" pitchFamily="2" charset="0"/>
                  </a:rPr>
                  <a:t> </a:t>
                </a:r>
                <a:endParaRPr lang="en-GB" sz="2400" dirty="0">
                  <a:effectLst/>
                </a:endParaRPr>
              </a:p>
              <a:p>
                <a:pPr marL="133350" indent="0">
                  <a:buNone/>
                </a:pPr>
                <a:endParaRPr lang="ru-RU" sz="1900" dirty="0">
                  <a:latin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116BE2-6BCC-0147-982C-4BDC5CE96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54402"/>
                <a:ext cx="8709450" cy="3631109"/>
              </a:xfrm>
              <a:blipFill>
                <a:blip r:embed="rId3"/>
                <a:stretch>
                  <a:fillRect t="-104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52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Семплирование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73DDF4-A484-6346-8E35-86F989C9908C}"/>
                  </a:ext>
                </a:extLst>
              </p:cNvPr>
              <p:cNvSpPr txBox="1"/>
              <p:nvPr/>
            </p:nvSpPr>
            <p:spPr>
              <a:xfrm>
                <a:off x="500550" y="1102140"/>
                <a:ext cx="7795917" cy="84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𝑠𝑎𝑚𝑝𝑙𝑒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𝑠𝑎𝑚𝑝𝑙𝑒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𝑠𝑎𝑚𝑝𝑙𝑒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RU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73DDF4-A484-6346-8E35-86F989C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102140"/>
                <a:ext cx="7795917" cy="847091"/>
              </a:xfrm>
              <a:prstGeom prst="rect">
                <a:avLst/>
              </a:prstGeom>
              <a:blipFill>
                <a:blip r:embed="rId3"/>
                <a:stretch>
                  <a:fillRect l="-13171" t="-145588" r="-488" b="-198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F6B77BA-4078-4F42-8A7B-E278C6E1C6D7}"/>
              </a:ext>
            </a:extLst>
          </p:cNvPr>
          <p:cNvSpPr txBox="1"/>
          <p:nvPr/>
        </p:nvSpPr>
        <p:spPr>
          <a:xfrm>
            <a:off x="576224" y="2149234"/>
            <a:ext cx="497283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Как получить выборку из распределения?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А из неизвестного распределения?</a:t>
            </a:r>
            <a:endParaRPr lang="en-R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A38E68-05F5-4043-9741-90B82E167645}"/>
                  </a:ext>
                </a:extLst>
              </p:cNvPr>
              <p:cNvSpPr txBox="1"/>
              <p:nvPr/>
            </p:nvSpPr>
            <p:spPr>
              <a:xfrm>
                <a:off x="2535727" y="3665670"/>
                <a:ext cx="23578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A38E68-05F5-4043-9741-90B82E16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727" y="3665670"/>
                <a:ext cx="2357890" cy="215444"/>
              </a:xfrm>
              <a:prstGeom prst="rect">
                <a:avLst/>
              </a:prstGeom>
              <a:blipFill>
                <a:blip r:embed="rId4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048E2DC-3864-674F-8340-BAAF9F994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60" y="2571750"/>
            <a:ext cx="4108548" cy="22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0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Семплирование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AA699-AACD-4E42-BB3B-EB44DE17B687}"/>
                  </a:ext>
                </a:extLst>
              </p:cNvPr>
              <p:cNvSpPr txBox="1"/>
              <p:nvPr/>
            </p:nvSpPr>
            <p:spPr>
              <a:xfrm>
                <a:off x="437907" y="878674"/>
                <a:ext cx="8520601" cy="3314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– нормальное распределение, мат ожидание которого равно мат ожиданию исходного интеграла. </a:t>
                </a:r>
                <a:r>
                  <a:rPr lang="ru-RU" dirty="0" err="1">
                    <a:solidFill>
                      <a:srgbClr val="202122"/>
                    </a:solidFill>
                    <a:latin typeface="Arial" panose="020B0604020202020204" pitchFamily="34" charset="0"/>
                  </a:rPr>
                  <a:t>Т.е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для оценки нам необходимо просто генерировать выборку исходного распределения. </a:t>
                </a:r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endParaRPr lang="ru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≝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- 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произвольное случайное распределение, тогда</a:t>
                </a:r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:</a:t>
                </a:r>
                <a:endParaRPr lang="ru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Тогда следует, что для любой случайной величины распределение </a:t>
                </a:r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F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есть</a:t>
                </a:r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ru-RU" dirty="0" err="1">
                    <a:solidFill>
                      <a:srgbClr val="202122"/>
                    </a:solidFill>
                    <a:latin typeface="Arial" panose="020B0604020202020204" pitchFamily="34" charset="0"/>
                  </a:rPr>
                  <a:t>равномероное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случайное распределение от 0 до 1: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⟹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 1]</m:t>
                      </m:r>
                    </m:oMath>
                  </m:oMathPara>
                </a14:m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r>
                  <a:rPr lang="ru-RU" dirty="0" err="1">
                    <a:solidFill>
                      <a:srgbClr val="202122"/>
                    </a:solidFill>
                    <a:latin typeface="Arial" panose="020B0604020202020204" pitchFamily="34" charset="0"/>
                  </a:rPr>
                  <a:t>Т.е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если мы хотим сгенерировать выборку для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, нам необходимо сгенерировать выборку из равномерного распределения и взять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u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r>
                  <a:rPr lang="ru-RU" b="1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Проблема: 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взять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чаще всего не получается.</a:t>
                </a:r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AA699-AACD-4E42-BB3B-EB44DE17B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07" y="878674"/>
                <a:ext cx="8520601" cy="3314049"/>
              </a:xfrm>
              <a:prstGeom prst="rect">
                <a:avLst/>
              </a:prstGeom>
              <a:blipFill>
                <a:blip r:embed="rId3"/>
                <a:stretch>
                  <a:fillRect l="-149" t="-24046" r="-298" b="-72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98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Семплирование</a:t>
            </a:r>
            <a:r>
              <a:rPr lang="en-US" dirty="0"/>
              <a:t> – Rejection sampling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AA699-AACD-4E42-BB3B-EB44DE17B687}"/>
                  </a:ext>
                </a:extLst>
              </p:cNvPr>
              <p:cNvSpPr txBox="1"/>
              <p:nvPr/>
            </p:nvSpPr>
            <p:spPr>
              <a:xfrm>
                <a:off x="437907" y="878674"/>
                <a:ext cx="852060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Если мы </a:t>
                </a:r>
                <a:r>
                  <a:rPr lang="ru-RU" dirty="0" err="1">
                    <a:solidFill>
                      <a:srgbClr val="202122"/>
                    </a:solidFill>
                    <a:latin typeface="Arial" panose="020B0604020202020204" pitchFamily="34" charset="0"/>
                  </a:rPr>
                  <a:t>промажериуем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(покроем) наше неизвестное распределение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– известным</a:t>
                </a:r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, таким от которого можем взять обратную функцию, то сможем вычислить и наше неизвестное распределение.</a:t>
                </a:r>
              </a:p>
              <a:p>
                <a:pPr/>
                <a:endParaRPr lang="ru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pPr/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AA699-AACD-4E42-BB3B-EB44DE17B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07" y="878674"/>
                <a:ext cx="8520601" cy="1169551"/>
              </a:xfrm>
              <a:prstGeom prst="rect">
                <a:avLst/>
              </a:prstGeom>
              <a:blipFill>
                <a:blip r:embed="rId3"/>
                <a:stretch>
                  <a:fillRect l="-149" t="-10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92001E3-A78F-4741-83F3-99449D71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92" y="1355727"/>
            <a:ext cx="5452898" cy="32717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4A487-5E44-E449-A74C-CD467619109A}"/>
                  </a:ext>
                </a:extLst>
              </p:cNvPr>
              <p:cNvSpPr txBox="1"/>
              <p:nvPr/>
            </p:nvSpPr>
            <p:spPr>
              <a:xfrm>
                <a:off x="5404420" y="1534345"/>
                <a:ext cx="191815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Accept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4A487-5E44-E449-A74C-CD467619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420" y="1534345"/>
                <a:ext cx="1918154" cy="738664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54F534-2D6E-9948-83D0-3DD0950822E0}"/>
                  </a:ext>
                </a:extLst>
              </p:cNvPr>
              <p:cNvSpPr txBox="1"/>
              <p:nvPr/>
            </p:nvSpPr>
            <p:spPr>
              <a:xfrm>
                <a:off x="5404420" y="2326853"/>
                <a:ext cx="338276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В результате получим выборку из нужного нам распределения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1. В случае плохого совпадения распределений (как на рисунке) – метод не эффективен из-за большого числа </a:t>
                </a:r>
                <a:r>
                  <a:rPr lang="en-US" dirty="0"/>
                  <a:t>reject’</a:t>
                </a:r>
                <a:r>
                  <a:rPr lang="ru-RU" dirty="0" err="1"/>
                  <a:t>ов</a:t>
                </a:r>
                <a:r>
                  <a:rPr lang="ru-RU" dirty="0"/>
                  <a:t>;</a:t>
                </a:r>
              </a:p>
              <a:p>
                <a:endParaRPr lang="ru-RU" dirty="0"/>
              </a:p>
              <a:p>
                <a:r>
                  <a:rPr lang="ru-RU" dirty="0"/>
                  <a:t>2. В случае если мы не можем </a:t>
                </a:r>
                <a:r>
                  <a:rPr lang="ru-RU" dirty="0" err="1"/>
                  <a:t>промажерировать</a:t>
                </a:r>
                <a:r>
                  <a:rPr lang="ru-RU" dirty="0"/>
                  <a:t> наше распределение «хорошим» – метод не работает.</a:t>
                </a:r>
                <a:endParaRPr lang="en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54F534-2D6E-9948-83D0-3DD095082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420" y="2326853"/>
                <a:ext cx="3382760" cy="2677656"/>
              </a:xfrm>
              <a:prstGeom prst="rect">
                <a:avLst/>
              </a:prstGeom>
              <a:blipFill>
                <a:blip r:embed="rId6"/>
                <a:stretch>
                  <a:fillRect l="-749" t="-472" b="-94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117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Семплирование</a:t>
            </a:r>
            <a:r>
              <a:rPr lang="en-US" dirty="0"/>
              <a:t> – Rejection sampling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2F8D4-D99D-FF43-84D9-C81D6FD6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0" y="863950"/>
            <a:ext cx="7027480" cy="42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0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C539-B511-C24B-9650-77186C30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Монте-Карло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F4E02-B497-F840-91C9-38BEF5CC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2" y="1311691"/>
            <a:ext cx="3206068" cy="3201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33C42-C0D4-444D-9B74-A930BF87A16C}"/>
              </a:ext>
            </a:extLst>
          </p:cNvPr>
          <p:cNvSpPr txBox="1"/>
          <p:nvPr/>
        </p:nvSpPr>
        <p:spPr>
          <a:xfrm>
            <a:off x="4817406" y="1057292"/>
            <a:ext cx="3730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Тестируем модель случайными данными и смотрим удовлетворяет ли результат заданным критериям.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9195C-808C-5042-A42F-A9F31DCD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665" y="1924231"/>
            <a:ext cx="4675403" cy="27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5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0;p57">
            <a:extLst>
              <a:ext uri="{FF2B5EF4-FFF2-40B4-BE49-F238E27FC236}">
                <a16:creationId xmlns:a16="http://schemas.microsoft.com/office/drawing/2014/main" id="{3583CFCF-B61B-3D46-9473-36A6056062A5}"/>
              </a:ext>
            </a:extLst>
          </p:cNvPr>
          <p:cNvSpPr txBox="1">
            <a:spLocks/>
          </p:cNvSpPr>
          <p:nvPr/>
        </p:nvSpPr>
        <p:spPr>
          <a:xfrm>
            <a:off x="500550" y="330724"/>
            <a:ext cx="8520600" cy="54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800"/>
              <a:t>Марковское свойство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2E0CE5-9E56-BC47-928C-110480A493D2}"/>
                  </a:ext>
                </a:extLst>
              </p:cNvPr>
              <p:cNvSpPr txBox="1"/>
              <p:nvPr/>
            </p:nvSpPr>
            <p:spPr>
              <a:xfrm>
                <a:off x="588128" y="955618"/>
                <a:ext cx="417272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2E0CE5-9E56-BC47-928C-110480A49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28" y="955618"/>
                <a:ext cx="4172722" cy="369332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F8F3DE-FD68-284B-BEDA-0F2A55B292CA}"/>
              </a:ext>
            </a:extLst>
          </p:cNvPr>
          <p:cNvSpPr txBox="1"/>
          <p:nvPr/>
        </p:nvSpPr>
        <p:spPr>
          <a:xfrm>
            <a:off x="4780291" y="878674"/>
            <a:ext cx="422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вероятность перехода в следующее состояние завис</a:t>
            </a:r>
            <a:r>
              <a:rPr lang="ru-RU" dirty="0">
                <a:latin typeface="Helvetica Neue" panose="02000503000000020004" pitchFamily="2" charset="0"/>
              </a:rPr>
              <a:t>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только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от текущего состояния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73939-C64D-5845-A95A-2CE0D0E47AD2}"/>
              </a:ext>
            </a:extLst>
          </p:cNvPr>
          <p:cNvSpPr txBox="1"/>
          <p:nvPr/>
        </p:nvSpPr>
        <p:spPr>
          <a:xfrm>
            <a:off x="385186" y="1555377"/>
            <a:ext cx="59840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Пусть есть три состояния погоды: ( «ясно», «облачно», «дождь»)</a:t>
            </a:r>
          </a:p>
          <a:p>
            <a:r>
              <a:rPr lang="ru-RU" dirty="0"/>
              <a:t>Состояние Марковской цепи задается матрицей переходов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В строках указаны состояния, в которых в настоящее время может находиться цепь, а в столбцах – состояния, в которые цепи могут перейти. </a:t>
            </a:r>
            <a:endParaRPr lang="en-US" dirty="0"/>
          </a:p>
          <a:p>
            <a:r>
              <a:rPr lang="ru-RU" dirty="0"/>
              <a:t>Необходимо отметить, что значения в каждом ряду в сумме дают единицу.</a:t>
            </a:r>
          </a:p>
          <a:p>
            <a:endParaRPr lang="ru-RU" dirty="0"/>
          </a:p>
          <a:p>
            <a:r>
              <a:rPr lang="ru-RU" dirty="0"/>
              <a:t>Марковская цепь имеет уникальное </a:t>
            </a:r>
            <a:r>
              <a:rPr lang="ru-RU" b="1" dirty="0"/>
              <a:t>стационарное распределение состояний</a:t>
            </a:r>
            <a:r>
              <a:rPr lang="ru-RU" dirty="0"/>
              <a:t>, к которому сходится, преодолев определенное количество состояний. После такого числа состояний состояния в </a:t>
            </a:r>
            <a:r>
              <a:rPr lang="ru-RU" dirty="0" err="1"/>
              <a:t>марковской</a:t>
            </a:r>
            <a:r>
              <a:rPr lang="ru-RU" dirty="0"/>
              <a:t> цепи получают инвариантное распределение.</a:t>
            </a:r>
            <a:br>
              <a:rPr lang="ru-RU" dirty="0"/>
            </a:b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D2A7F8-BBA9-5047-AAC1-2740CC875A01}"/>
                  </a:ext>
                </a:extLst>
              </p:cNvPr>
              <p:cNvSpPr txBox="1"/>
              <p:nvPr/>
            </p:nvSpPr>
            <p:spPr>
              <a:xfrm>
                <a:off x="6307512" y="1767469"/>
                <a:ext cx="1726596" cy="7326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U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D2A7F8-BBA9-5047-AAC1-2740CC875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512" y="1767469"/>
                <a:ext cx="1726596" cy="732636"/>
              </a:xfrm>
              <a:prstGeom prst="rect">
                <a:avLst/>
              </a:prstGeom>
              <a:blipFill>
                <a:blip r:embed="rId3"/>
                <a:stretch>
                  <a:fillRect t="-1724" b="-120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525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C539-B511-C24B-9650-77186C30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Стационарное распределение Марковской цепи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58BEA-9A62-024D-A60B-5B33E020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431309"/>
            <a:ext cx="5635778" cy="33814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442D7-3929-E845-BF25-8A9917185F2D}"/>
                  </a:ext>
                </a:extLst>
              </p:cNvPr>
              <p:cNvSpPr txBox="1"/>
              <p:nvPr/>
            </p:nvSpPr>
            <p:spPr>
              <a:xfrm>
                <a:off x="5692534" y="2571750"/>
                <a:ext cx="316571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Стационарное распределение есть собственный вектор матрицы переходов с собственным значением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RU" dirty="0"/>
              </a:p>
              <a:p>
                <a:endParaRPr lang="en-RU" dirty="0"/>
              </a:p>
              <a:p>
                <a:r>
                  <a:rPr lang="en-RU" dirty="0"/>
                  <a:t>[0.3889, 0.3333, 0.2778]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442D7-3929-E845-BF25-8A9917185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534" y="2571750"/>
                <a:ext cx="3165716" cy="1384995"/>
              </a:xfrm>
              <a:prstGeom prst="rect">
                <a:avLst/>
              </a:prstGeom>
              <a:blipFill>
                <a:blip r:embed="rId3"/>
                <a:stretch>
                  <a:fillRect l="-800" t="-909" r="-800" b="-363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BEDB03-A39B-CD4E-BA04-1CEA04002448}"/>
                  </a:ext>
                </a:extLst>
              </p:cNvPr>
              <p:cNvSpPr txBox="1"/>
              <p:nvPr/>
            </p:nvSpPr>
            <p:spPr>
              <a:xfrm>
                <a:off x="6313818" y="1488321"/>
                <a:ext cx="1726596" cy="7326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U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BEDB03-A39B-CD4E-BA04-1CEA040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818" y="1488321"/>
                <a:ext cx="1726596" cy="732636"/>
              </a:xfrm>
              <a:prstGeom prst="rect">
                <a:avLst/>
              </a:prstGeom>
              <a:blipFill>
                <a:blip r:embed="rId4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166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C539-B511-C24B-9650-77186C30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Метрополиса-Гастингса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BFEF2-769C-0E48-BA69-0C21B04D0D99}"/>
              </a:ext>
            </a:extLst>
          </p:cNvPr>
          <p:cNvSpPr txBox="1"/>
          <p:nvPr/>
        </p:nvSpPr>
        <p:spPr>
          <a:xfrm>
            <a:off x="450519" y="1072055"/>
            <a:ext cx="85206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алгоритм семплирования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использующийся, для сложных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функций распределения.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Он 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позволяет семплировать любую функцию распределения. Для этого он использует свой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ство цепи Маркова, </a:t>
            </a:r>
            <a:r>
              <a:rPr lang="ru-RU" dirty="0" err="1">
                <a:solidFill>
                  <a:srgbClr val="202122"/>
                </a:solidFill>
                <a:latin typeface="Arial" panose="020B0604020202020204" pitchFamily="34" charset="0"/>
              </a:rPr>
              <a:t>т.е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 на каждом следующем шаге значение определяется только предыдущим. Так же через какое-то количество шагов он сходится к стационарному распределению.</a:t>
            </a:r>
          </a:p>
          <a:p>
            <a:endParaRPr lang="ru-RU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Необходимо обеспечить что бы стационарное состояние имело такое же распределение как и искомое апостериорное – тогда мы сможем насемплировать данных без необходимости брать интеграл – </a:t>
            </a:r>
            <a:r>
              <a:rPr lang="ru-RU" dirty="0" err="1">
                <a:solidFill>
                  <a:srgbClr val="202122"/>
                </a:solidFill>
                <a:latin typeface="Arial" panose="020B0604020202020204" pitchFamily="34" charset="0"/>
              </a:rPr>
              <a:t>т.е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 решить задачу.</a:t>
            </a:r>
            <a:endParaRPr lang="en-RU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75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C539-B511-C24B-9650-77186C30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Метрополиса-Гастингса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43348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</a:t>
            </a:r>
            <a:endParaRPr/>
          </a:p>
        </p:txBody>
      </p:sp>
      <p:graphicFrame>
        <p:nvGraphicFramePr>
          <p:cNvPr id="366" name="Google Shape;366;p65"/>
          <p:cNvGraphicFramePr/>
          <p:nvPr/>
        </p:nvGraphicFramePr>
        <p:xfrm>
          <a:off x="952500" y="13155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7" name="Google Shape;367;p65"/>
          <p:cNvSpPr/>
          <p:nvPr/>
        </p:nvSpPr>
        <p:spPr>
          <a:xfrm>
            <a:off x="3800350" y="2692525"/>
            <a:ext cx="4363800" cy="1831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Методическая подсказка для вас, после прочтения УДАЛИТЬ из презентации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Проверяем, как студенты поняли рассказанный вами материал.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могут быть в формате теста, открытого вопроса </a:t>
            </a:r>
            <a:b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(в формате CCQ,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объяснение, что это</a:t>
            </a: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 Можно включить задание “на подумать”, разбор кейса, самооценку понимания материала. Также возможен формат групповой дискуссии по какому-либо вопросу.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73" name="Google Shape;373;p66"/>
          <p:cNvGraphicFramePr/>
          <p:nvPr/>
        </p:nvGraphicFramePr>
        <p:xfrm>
          <a:off x="952500" y="1544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66"/>
          <p:cNvSpPr/>
          <p:nvPr/>
        </p:nvSpPr>
        <p:spPr>
          <a:xfrm>
            <a:off x="4796700" y="653950"/>
            <a:ext cx="3394800" cy="973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Методическая подсказка для вас, после прочтения УДАЛИТЬ из презентации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Подведите итоги блока, задайте студентам открытые вопросы на понимание материала </a:t>
            </a:r>
            <a:endParaRPr sz="11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заданием</a:t>
            </a:r>
            <a:endParaRPr/>
          </a:p>
        </p:txBody>
      </p:sp>
      <p:graphicFrame>
        <p:nvGraphicFramePr>
          <p:cNvPr id="390" name="Google Shape;390;p69"/>
          <p:cNvGraphicFramePr/>
          <p:nvPr/>
        </p:nvGraphicFramePr>
        <p:xfrm>
          <a:off x="952500" y="13727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Определение источников данных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Построение гипотезы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Тестирование на информационную безопасность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1" name="Google Shape;39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4016231"/>
            <a:ext cx="457256" cy="457238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9"/>
          <p:cNvSpPr txBox="1"/>
          <p:nvPr/>
        </p:nvSpPr>
        <p:spPr>
          <a:xfrm>
            <a:off x="1441925" y="4037106"/>
            <a:ext cx="555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Сроки выполнения:</a:t>
            </a:r>
            <a:endParaRPr sz="1000"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69"/>
          <p:cNvSpPr/>
          <p:nvPr/>
        </p:nvSpPr>
        <p:spPr>
          <a:xfrm>
            <a:off x="5452100" y="132250"/>
            <a:ext cx="3309900" cy="905100"/>
          </a:xfrm>
          <a:prstGeom prst="wedgeRectCallout">
            <a:avLst>
              <a:gd name="adj1" fmla="val -20417"/>
              <a:gd name="adj2" fmla="val 67778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Методическая подсказка для вас, после прочтения УДАЛИТЬ из презентации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Инструкцию к заданию лучше вывести на слайд, чтобы студент в любое время мог к ней вернуться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домашним заданием</a:t>
            </a:r>
            <a:endParaRPr/>
          </a:p>
        </p:txBody>
      </p:sp>
      <p:graphicFrame>
        <p:nvGraphicFramePr>
          <p:cNvPr id="399" name="Google Shape;399;p70"/>
          <p:cNvGraphicFramePr/>
          <p:nvPr/>
        </p:nvGraphicFramePr>
        <p:xfrm>
          <a:off x="952500" y="13727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0" name="Google Shape;400;p70"/>
          <p:cNvSpPr/>
          <p:nvPr/>
        </p:nvSpPr>
        <p:spPr>
          <a:xfrm>
            <a:off x="5590800" y="3170125"/>
            <a:ext cx="3021900" cy="1201800"/>
          </a:xfrm>
          <a:prstGeom prst="wedgeRectCallout">
            <a:avLst>
              <a:gd name="adj1" fmla="val -20671"/>
              <a:gd name="adj2" fmla="val -78822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Методическая подсказка для вас, после прочтения УДАЛИТЬ из презентации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Проговорите подробно предстоящее домашнее задание, чтобы у студентов было четкое понимание, как его делать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4016231"/>
            <a:ext cx="457256" cy="45723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0"/>
          <p:cNvSpPr txBox="1"/>
          <p:nvPr/>
        </p:nvSpPr>
        <p:spPr>
          <a:xfrm>
            <a:off x="1441925" y="4037106"/>
            <a:ext cx="555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Сроки выполнения:</a:t>
            </a:r>
            <a:endParaRPr sz="1000"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Книга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Сайт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Мануал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Статья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Видео 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Приложение/Сервис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Пример кода/конфига и др. на github OTUS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300"/>
          </a:p>
        </p:txBody>
      </p:sp>
      <p:sp>
        <p:nvSpPr>
          <p:cNvPr id="409" name="Google Shape;409;p71"/>
          <p:cNvSpPr/>
          <p:nvPr/>
        </p:nvSpPr>
        <p:spPr>
          <a:xfrm>
            <a:off x="6084750" y="1116875"/>
            <a:ext cx="2725800" cy="1128900"/>
          </a:xfrm>
          <a:prstGeom prst="wedgeRectCallout">
            <a:avLst>
              <a:gd name="adj1" fmla="val -69571"/>
              <a:gd name="adj2" fmla="val 26896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Методическая подсказка для вас, после прочтения УДАЛИТЬ из презентации 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Студенты рады, когда к занятию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есть что почитать и изучить дополнительно, кроме вебинара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429" name="Google Shape;429;p74"/>
          <p:cNvGraphicFramePr/>
          <p:nvPr/>
        </p:nvGraphicFramePr>
        <p:xfrm>
          <a:off x="952500" y="1544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Написать код ...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Разрабатывать  ….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Сформулировать ...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0" name="Google Shape;430;p7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Проверка достижения целей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/>
              <a:t>Markov Chain Monte-Carlo (MCMC)</a:t>
            </a:r>
            <a:br>
              <a:rPr lang="en-US" sz="3200" dirty="0"/>
            </a:br>
            <a:br>
              <a:rPr lang="en-US" sz="2400" b="0" dirty="0"/>
            </a:b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703052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3162350"/>
            <a:ext cx="50955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</a:t>
            </a:r>
            <a:endParaRPr/>
          </a:p>
        </p:txBody>
      </p:sp>
      <p:graphicFrame>
        <p:nvGraphicFramePr>
          <p:cNvPr id="436" name="Google Shape;436;p75"/>
          <p:cNvGraphicFramePr/>
          <p:nvPr/>
        </p:nvGraphicFramePr>
        <p:xfrm>
          <a:off x="952500" y="13155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7" name="Google Shape;437;p75"/>
          <p:cNvSpPr/>
          <p:nvPr/>
        </p:nvSpPr>
        <p:spPr>
          <a:xfrm>
            <a:off x="3800350" y="2692525"/>
            <a:ext cx="4363800" cy="1831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Методическая подсказка для вас, после прочтения УДАЛИТЬ из презентации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Проверяем, как студенты поняли рассказанный вами материал.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могут быть в формате теста, открытого вопроса </a:t>
            </a:r>
            <a:b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(в формате CCQ,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объяснение, что это</a:t>
            </a: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 Можно включить задание “на подумать”, разбор кейса, самооценку понимания материала. Также возможен формат групповой дискуссии по какому-либо вопросу.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тезисами</a:t>
            </a:r>
            <a:endParaRPr/>
          </a:p>
        </p:txBody>
      </p:sp>
      <p:graphicFrame>
        <p:nvGraphicFramePr>
          <p:cNvPr id="443" name="Google Shape;443;p76"/>
          <p:cNvGraphicFramePr/>
          <p:nvPr/>
        </p:nvGraphicFramePr>
        <p:xfrm>
          <a:off x="952500" y="1544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4" name="Google Shape;444;p76"/>
          <p:cNvSpPr/>
          <p:nvPr/>
        </p:nvSpPr>
        <p:spPr>
          <a:xfrm>
            <a:off x="6208950" y="198400"/>
            <a:ext cx="2659800" cy="8721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Методическая подсказка для вас, после прочтения УДАЛИТЬ из презентации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Подведите итоги занятия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вместе со студентами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76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Подведем итоги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7"/>
          <p:cNvSpPr/>
          <p:nvPr/>
        </p:nvSpPr>
        <p:spPr>
          <a:xfrm>
            <a:off x="3101975" y="132250"/>
            <a:ext cx="5788500" cy="2145600"/>
          </a:xfrm>
          <a:prstGeom prst="wedgeRectCallout">
            <a:avLst>
              <a:gd name="adj1" fmla="val -32568"/>
              <a:gd name="adj2" fmla="val 57689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Методическая подсказка для вас, после прочтения УДАЛИТЬ из презентации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Запланируйте пару минут на рефлексию в конце занятия. Чтобы студенты действительно делились обратной связью, рекомендуем не относиться к этому формально и варьировать вопросы в зависимости от темы, формата занятия, аудитории, текущей ситуации.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Варианты вопросов (вы можете задавать свои):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Roboto"/>
              <a:buChar char="-"/>
            </a:pPr>
            <a:r>
              <a:rPr lang="ru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 в прошедшем занятии вам показалось наиболее полезным? 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Roboto"/>
              <a:buChar char="-"/>
            </a:pPr>
            <a:r>
              <a:rPr lang="ru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 какими тезисами вебинара вы не согласны?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Roboto"/>
              <a:buChar char="-"/>
            </a:pPr>
            <a:r>
              <a:rPr lang="ru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какому вопросу захотелось глубже изучить информацию?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Roboto"/>
              <a:buChar char="-"/>
            </a:pPr>
            <a:r>
              <a:rPr lang="ru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 какими выводами уходите с занятия?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Roboto"/>
              <a:buChar char="-"/>
            </a:pPr>
            <a:r>
              <a:rPr lang="ru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насколько тема была для вас сложной?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Roboto"/>
              <a:buChar char="-"/>
            </a:pPr>
            <a:r>
              <a:rPr lang="ru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какой знания получилось применить на практике на вебинаре?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Roboto"/>
              <a:buChar char="-"/>
            </a:pPr>
            <a:r>
              <a:rPr lang="ru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понимаете ли вы, как применять на практике то, что узнали на вебинаре. Если да, то как?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Roboto"/>
              <a:buChar char="-"/>
            </a:pPr>
            <a:r>
              <a:rPr lang="ru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какой раздел вебинара показался вам самым сложным для понимания?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Roboto"/>
              <a:buChar char="-"/>
            </a:pPr>
            <a:r>
              <a:rPr lang="ru" sz="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какому разделу вам не хватило информации и примеров?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461" name="Google Shape;461;p78"/>
          <p:cNvSpPr txBox="1"/>
          <p:nvPr/>
        </p:nvSpPr>
        <p:spPr>
          <a:xfrm>
            <a:off x="1915425" y="1502825"/>
            <a:ext cx="682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15 октября 2021</a:t>
            </a:r>
            <a:endParaRPr sz="15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78"/>
          <p:cNvSpPr txBox="1"/>
          <p:nvPr/>
        </p:nvSpPr>
        <p:spPr>
          <a:xfrm>
            <a:off x="1915425" y="1826708"/>
            <a:ext cx="6156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b="1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Бэкапы и репликация PostgreSQL</a:t>
            </a:r>
            <a:endParaRPr sz="2400" b="1">
              <a:solidFill>
                <a:srgbClr val="013D85"/>
              </a:solidFill>
            </a:endParaRPr>
          </a:p>
        </p:txBody>
      </p:sp>
      <p:pic>
        <p:nvPicPr>
          <p:cNvPr id="463" name="Google Shape;46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8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78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78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7" name="Google Shape;46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8"/>
          <p:cNvSpPr/>
          <p:nvPr/>
        </p:nvSpPr>
        <p:spPr>
          <a:xfrm>
            <a:off x="5753375" y="146950"/>
            <a:ext cx="2991900" cy="1141200"/>
          </a:xfrm>
          <a:prstGeom prst="wedgeRectCallout">
            <a:avLst>
              <a:gd name="adj1" fmla="val -20684"/>
              <a:gd name="adj2" fmla="val 73254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Методическая подсказка для вас, после прочтения УДАЛИТЬ из презентации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Анонсируйте тему следующего занятия, чтобы подогреть интерес студентов :)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9" name="Google Shape;469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Приходите на следующие вебинары</a:t>
            </a:r>
            <a:endParaRPr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3" name="Google Shape;483;p80"/>
          <p:cNvPicPr preferRelativeResize="0"/>
          <p:nvPr/>
        </p:nvPicPr>
        <p:blipFill rotWithShape="1">
          <a:blip r:embed="rId3">
            <a:alphaModFix/>
          </a:blip>
          <a:srcRect l="8745" t="7866" r="8745" b="3150"/>
          <a:stretch/>
        </p:blipFill>
        <p:spPr>
          <a:xfrm>
            <a:off x="1069674" y="2963889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ФИО</a:t>
            </a:r>
            <a:endParaRPr/>
          </a:p>
        </p:txBody>
      </p:sp>
      <p:sp>
        <p:nvSpPr>
          <p:cNvPr id="485" name="Google Shape;485;p80"/>
          <p:cNvSpPr txBox="1">
            <a:spLocks noGrp="1"/>
          </p:cNvSpPr>
          <p:nvPr>
            <p:ph type="subTitle" idx="3"/>
          </p:nvPr>
        </p:nvSpPr>
        <p:spPr>
          <a:xfrm>
            <a:off x="3135425" y="3278975"/>
            <a:ext cx="555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Должность</a:t>
            </a:r>
            <a:endParaRPr/>
          </a:p>
        </p:txBody>
      </p:sp>
      <p:sp>
        <p:nvSpPr>
          <p:cNvPr id="486" name="Google Shape;486;p80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0304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Контакты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497" name="Google Shape;497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2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2" name="Google Shape;502;p8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13117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8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13117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8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311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311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0850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0850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2"/>
          <p:cNvSpPr txBox="1"/>
          <p:nvPr/>
        </p:nvSpPr>
        <p:spPr>
          <a:xfrm>
            <a:off x="31116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9" name="Google Shape;509;p8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97202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8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197202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8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97202" y="1597223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8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97202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903810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0381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8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90381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8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10570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8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61057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8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61057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8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317315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8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317315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82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317315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8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008368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8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008368" y="385192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903671" y="385192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317176" y="3851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2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610430" y="385195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82"/>
          <p:cNvSpPr/>
          <p:nvPr/>
        </p:nvSpPr>
        <p:spPr>
          <a:xfrm>
            <a:off x="6135375" y="330725"/>
            <a:ext cx="2655300" cy="620700"/>
          </a:xfrm>
          <a:prstGeom prst="wedgeRectCallout">
            <a:avLst>
              <a:gd name="adj1" fmla="val -20904"/>
              <a:gd name="adj2" fmla="val 84002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8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545327" y="38519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2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538852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2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52852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2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52852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82"/>
          <p:cNvSpPr txBox="1">
            <a:spLocks noGrp="1"/>
          </p:cNvSpPr>
          <p:nvPr>
            <p:ph type="subTitle" idx="4294967295"/>
          </p:nvPr>
        </p:nvSpPr>
        <p:spPr>
          <a:xfrm>
            <a:off x="6455100" y="11266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Люди</a:t>
            </a:r>
            <a:endParaRPr sz="1500" b="1"/>
          </a:p>
        </p:txBody>
      </p:sp>
      <p:pic>
        <p:nvPicPr>
          <p:cNvPr id="533" name="Google Shape;533;p82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260470" y="38519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82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253995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2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24367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2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24367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2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95882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2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795882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544" name="Google Shape;544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452" y="38713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6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814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814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3"/>
          <p:cNvSpPr txBox="1">
            <a:spLocks noGrp="1"/>
          </p:cNvSpPr>
          <p:nvPr>
            <p:ph type="subTitle" idx="4294967295"/>
          </p:nvPr>
        </p:nvSpPr>
        <p:spPr>
          <a:xfrm>
            <a:off x="544250" y="1126669"/>
            <a:ext cx="25881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Обучение, исследование</a:t>
            </a:r>
            <a:endParaRPr sz="1500" b="1"/>
          </a:p>
        </p:txBody>
      </p:sp>
      <p:pic>
        <p:nvPicPr>
          <p:cNvPr id="549" name="Google Shape;549;p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32320" y="38713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8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194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9683" y="1597219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9683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8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44214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44214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8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44017" y="31128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05684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3"/>
          <p:cNvSpPr txBox="1">
            <a:spLocks noGrp="1"/>
          </p:cNvSpPr>
          <p:nvPr>
            <p:ph type="subTitle" idx="4294967295"/>
          </p:nvPr>
        </p:nvSpPr>
        <p:spPr>
          <a:xfrm>
            <a:off x="3243750" y="1126669"/>
            <a:ext cx="25881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Компьютерные игры</a:t>
            </a:r>
            <a:endParaRPr sz="1500" b="1"/>
          </a:p>
        </p:txBody>
      </p:sp>
      <p:pic>
        <p:nvPicPr>
          <p:cNvPr id="558" name="Google Shape;558;p8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113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113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311302" y="234561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04737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047370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047370" y="234561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311289" y="38713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8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783583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8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047370" y="38713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8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783443" y="23338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783443" y="31128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8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783443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3"/>
          <p:cNvSpPr txBox="1">
            <a:spLocks noGrp="1"/>
          </p:cNvSpPr>
          <p:nvPr>
            <p:ph type="subTitle" idx="4294967295"/>
          </p:nvPr>
        </p:nvSpPr>
        <p:spPr>
          <a:xfrm>
            <a:off x="5848300" y="11309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Технологии</a:t>
            </a:r>
            <a:endParaRPr sz="1500" b="1"/>
          </a:p>
        </p:txBody>
      </p:sp>
      <p:pic>
        <p:nvPicPr>
          <p:cNvPr id="571" name="Google Shape;571;p8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926889" y="383301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926889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926889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8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926889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83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651520" y="383301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3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6515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3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651520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6515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3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376158" y="383301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3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376158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3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376158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83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376158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3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8084314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3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8084314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3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8084314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3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8084314" y="3833013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2" name="Google Shape;592;p84"/>
          <p:cNvSpPr txBox="1">
            <a:spLocks noGrp="1"/>
          </p:cNvSpPr>
          <p:nvPr>
            <p:ph type="subTitle" idx="4294967295"/>
          </p:nvPr>
        </p:nvSpPr>
        <p:spPr>
          <a:xfrm>
            <a:off x="7211550" y="1130969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593" name="Google Shape;59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3189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3202" y="1596906"/>
            <a:ext cx="621001" cy="62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3189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3196" y="38330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3151" y="2358356"/>
            <a:ext cx="620719" cy="6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33163" y="159690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8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32787" y="3116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8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32954" y="3836213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4"/>
          <p:cNvSpPr txBox="1">
            <a:spLocks noGrp="1"/>
          </p:cNvSpPr>
          <p:nvPr>
            <p:ph type="subTitle" idx="4294967295"/>
          </p:nvPr>
        </p:nvSpPr>
        <p:spPr>
          <a:xfrm>
            <a:off x="7211550" y="11309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Коммуникации</a:t>
            </a:r>
            <a:endParaRPr sz="1500" b="1"/>
          </a:p>
        </p:txBody>
      </p:sp>
      <p:pic>
        <p:nvPicPr>
          <p:cNvPr id="602" name="Google Shape;602;p8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0873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48999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79953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48999" y="388412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18023" y="388412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079813" y="388384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48859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17884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816814" y="159721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8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079813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553827" y="387537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553827" y="3116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8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816814" y="235679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553827" y="159721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23721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079813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8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348859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816954" y="3116361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816954" y="3875653"/>
            <a:ext cx="620721" cy="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4"/>
          <p:cNvSpPr txBox="1">
            <a:spLocks noGrp="1"/>
          </p:cNvSpPr>
          <p:nvPr>
            <p:ph type="subTitle" idx="4294967295"/>
          </p:nvPr>
        </p:nvSpPr>
        <p:spPr>
          <a:xfrm>
            <a:off x="527075" y="11375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Разное</a:t>
            </a:r>
            <a:endParaRPr sz="1500" b="1"/>
          </a:p>
        </p:txBody>
      </p:sp>
      <p:sp>
        <p:nvSpPr>
          <p:cNvPr id="622" name="Google Shape;622;p84"/>
          <p:cNvSpPr txBox="1">
            <a:spLocks noGrp="1"/>
          </p:cNvSpPr>
          <p:nvPr>
            <p:ph type="subTitle" idx="4294967295"/>
          </p:nvPr>
        </p:nvSpPr>
        <p:spPr>
          <a:xfrm>
            <a:off x="4520400" y="1137569"/>
            <a:ext cx="19743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Флажки/Метки</a:t>
            </a:r>
            <a:endParaRPr sz="1500" b="1"/>
          </a:p>
        </p:txBody>
      </p:sp>
      <p:pic>
        <p:nvPicPr>
          <p:cNvPr id="623" name="Google Shape;623;p8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631421" y="2185128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173419" y="2185128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8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5713766" y="2185128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8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713766" y="1643400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4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631421" y="1643400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4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6281732" y="1643401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4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173419" y="1643400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4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6281732" y="2185129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84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4644772" y="2714786"/>
            <a:ext cx="416071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5186769" y="2714786"/>
            <a:ext cx="416071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4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727116" y="2714786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4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295082" y="2714786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4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4644771" y="3730164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84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5143535" y="3716288"/>
            <a:ext cx="443815" cy="44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4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4644771" y="3223612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4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5727116" y="3223610"/>
            <a:ext cx="416072" cy="41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4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5186769" y="3223612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4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6295066" y="3223612"/>
            <a:ext cx="416073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4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6256500" y="3691583"/>
            <a:ext cx="493236" cy="49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4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5700013" y="3716288"/>
            <a:ext cx="443815" cy="44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4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3553824" y="23566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85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5"/>
          <p:cNvSpPr/>
          <p:nvPr/>
        </p:nvSpPr>
        <p:spPr>
          <a:xfrm>
            <a:off x="360000" y="3625575"/>
            <a:ext cx="3004800" cy="847800"/>
          </a:xfrm>
          <a:prstGeom prst="wedgeRectCallout">
            <a:avLst>
              <a:gd name="adj1" fmla="val -21766"/>
              <a:gd name="adj2" fmla="val 82835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Чтобы добавить картинку на весь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 (так органичнее и эффектнее), используйте этот мастер-слайд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655" name="Google Shape;655;p86"/>
          <p:cNvSpPr txBox="1">
            <a:spLocks noGrp="1"/>
          </p:cNvSpPr>
          <p:nvPr>
            <p:ph type="subTitle" idx="4294967295"/>
          </p:nvPr>
        </p:nvSpPr>
        <p:spPr>
          <a:xfrm>
            <a:off x="5509200" y="1187525"/>
            <a:ext cx="3341700" cy="18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Кликните правой кнопкой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мыши на изображение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Перейдите в пункт «заменить изображение», далее выберите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нужный вариант загрузки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Двойным щелчком по картинке вы сможете настроить нужный размер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 положение изображения</a:t>
            </a:r>
            <a:endParaRPr sz="1100"/>
          </a:p>
        </p:txBody>
      </p:sp>
      <p:pic>
        <p:nvPicPr>
          <p:cNvPr id="656" name="Google Shape;656;p8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7" name="Google Shape;657;p8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663" name="Google Shape;663;p87"/>
          <p:cNvSpPr txBox="1">
            <a:spLocks noGrp="1"/>
          </p:cNvSpPr>
          <p:nvPr>
            <p:ph type="subTitle" idx="4294967295"/>
          </p:nvPr>
        </p:nvSpPr>
        <p:spPr>
          <a:xfrm>
            <a:off x="6408425" y="1316150"/>
            <a:ext cx="24159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Чтобы использовать готовые решения слайдов, нужно перейти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в пункт меню «Слайд»,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далее в выпадающем списке найти подпункт «Выбрать макет». </a:t>
            </a:r>
            <a:endParaRPr sz="1100"/>
          </a:p>
        </p:txBody>
      </p:sp>
      <p:pic>
        <p:nvPicPr>
          <p:cNvPr id="664" name="Google Shape;66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50" name="Google Shape;250;p51"/>
          <p:cNvSpPr/>
          <p:nvPr/>
        </p:nvSpPr>
        <p:spPr>
          <a:xfrm>
            <a:off x="5805201" y="62732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>
              <a:alpha val="50000"/>
            </a:srgb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Advanced Machine Learning. </a:t>
            </a:r>
            <a:r>
              <a:rPr lang="en-GB" sz="16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AutoML</a:t>
            </a:r>
            <a:endParaRPr sz="13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51"/>
          <p:cNvSpPr/>
          <p:nvPr/>
        </p:nvSpPr>
        <p:spPr>
          <a:xfrm>
            <a:off x="1897875" y="16382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>
              <a:alpha val="50000"/>
            </a:srgb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Production</a:t>
            </a:r>
            <a:endParaRPr sz="13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205883" y="1847803"/>
            <a:ext cx="2203200" cy="579300"/>
          </a:xfrm>
          <a:prstGeom prst="roundRect">
            <a:avLst>
              <a:gd name="adj" fmla="val 16667"/>
            </a:avLst>
          </a:prstGeom>
          <a:solidFill>
            <a:srgbClr val="FFD966">
              <a:alpha val="50000"/>
            </a:srgb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Временные ряды</a:t>
            </a:r>
            <a:endParaRPr sz="13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51"/>
          <p:cNvSpPr/>
          <p:nvPr/>
        </p:nvSpPr>
        <p:spPr>
          <a:xfrm>
            <a:off x="1116500" y="3022738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>
              <a:alpha val="50000"/>
            </a:srgb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Графы</a:t>
            </a:r>
            <a:endParaRPr sz="13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1"/>
          <p:cNvSpPr/>
          <p:nvPr/>
        </p:nvSpPr>
        <p:spPr>
          <a:xfrm>
            <a:off x="5840300" y="2778634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>
              <a:alpha val="50000"/>
            </a:srgb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Рекомендательные системы.</a:t>
            </a:r>
            <a:endParaRPr sz="13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" name="Google Shape;255;p51"/>
          <p:cNvCxnSpPr>
            <a:stCxn id="251" idx="3"/>
            <a:endCxn id="252" idx="1"/>
          </p:cNvCxnSpPr>
          <p:nvPr/>
        </p:nvCxnSpPr>
        <p:spPr>
          <a:xfrm>
            <a:off x="4371075" y="1927925"/>
            <a:ext cx="834900" cy="2094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>
            <a:stCxn id="250" idx="1"/>
            <a:endCxn id="251" idx="1"/>
          </p:cNvCxnSpPr>
          <p:nvPr/>
        </p:nvCxnSpPr>
        <p:spPr>
          <a:xfrm flipH="1">
            <a:off x="1898001" y="916975"/>
            <a:ext cx="3907200" cy="1011000"/>
          </a:xfrm>
          <a:prstGeom prst="curvedConnector3">
            <a:avLst>
              <a:gd name="adj1" fmla="val 10609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7" name="Google Shape;257;p51"/>
          <p:cNvSpPr/>
          <p:nvPr/>
        </p:nvSpPr>
        <p:spPr>
          <a:xfrm>
            <a:off x="1677150" y="4121276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Bayesian 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8" name="Google Shape;258;p51"/>
          <p:cNvCxnSpPr>
            <a:stCxn id="252" idx="3"/>
            <a:endCxn id="254" idx="3"/>
          </p:cNvCxnSpPr>
          <p:nvPr/>
        </p:nvCxnSpPr>
        <p:spPr>
          <a:xfrm>
            <a:off x="7409083" y="2137453"/>
            <a:ext cx="904500" cy="930900"/>
          </a:xfrm>
          <a:prstGeom prst="curvedConnector3">
            <a:avLst>
              <a:gd name="adj1" fmla="val 12631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51"/>
          <p:cNvCxnSpPr>
            <a:stCxn id="254" idx="1"/>
            <a:endCxn id="253" idx="3"/>
          </p:cNvCxnSpPr>
          <p:nvPr/>
        </p:nvCxnSpPr>
        <p:spPr>
          <a:xfrm flipH="1">
            <a:off x="4087100" y="3068284"/>
            <a:ext cx="1753200" cy="244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51"/>
          <p:cNvCxnSpPr>
            <a:stCxn id="253" idx="1"/>
            <a:endCxn id="257" idx="1"/>
          </p:cNvCxnSpPr>
          <p:nvPr/>
        </p:nvCxnSpPr>
        <p:spPr>
          <a:xfrm rot="10800000" flipH="1" flipV="1">
            <a:off x="1116500" y="3312388"/>
            <a:ext cx="560650" cy="1098538"/>
          </a:xfrm>
          <a:prstGeom prst="curvedConnector3">
            <a:avLst>
              <a:gd name="adj1" fmla="val -40774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Google Shape;257;p51">
            <a:extLst>
              <a:ext uri="{FF2B5EF4-FFF2-40B4-BE49-F238E27FC236}">
                <a16:creationId xmlns:a16="http://schemas.microsoft.com/office/drawing/2014/main" id="{299356DE-B83D-7D49-BFAD-A7BED53D3832}"/>
              </a:ext>
            </a:extLst>
          </p:cNvPr>
          <p:cNvSpPr/>
          <p:nvPr/>
        </p:nvSpPr>
        <p:spPr>
          <a:xfrm>
            <a:off x="5679900" y="4163193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GB" sz="1600" dirty="0">
                <a:solidFill>
                  <a:srgbClr val="1F1F1F"/>
                </a:solidFill>
                <a:latin typeface="Google Sans"/>
              </a:rPr>
              <a:t>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7" name="Google Shape;260;p51">
            <a:extLst>
              <a:ext uri="{FF2B5EF4-FFF2-40B4-BE49-F238E27FC236}">
                <a16:creationId xmlns:a16="http://schemas.microsoft.com/office/drawing/2014/main" id="{98711FCA-522E-384F-8EC1-9826044D2DAC}"/>
              </a:ext>
            </a:extLst>
          </p:cNvPr>
          <p:cNvCxnSpPr>
            <a:cxnSpLocks/>
            <a:stCxn id="257" idx="3"/>
            <a:endCxn id="15" idx="1"/>
          </p:cNvCxnSpPr>
          <p:nvPr/>
        </p:nvCxnSpPr>
        <p:spPr>
          <a:xfrm>
            <a:off x="4760850" y="4410926"/>
            <a:ext cx="919050" cy="4191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Проблема </a:t>
            </a:r>
            <a:r>
              <a:rPr lang="ru-RU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семплирования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Монте-Карло</a:t>
            </a:r>
          </a:p>
        </p:txBody>
      </p:sp>
      <p:sp>
        <p:nvSpPr>
          <p:cNvPr id="270" name="Google Shape;270;p52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Марковский процесс</a:t>
            </a:r>
          </a:p>
        </p:txBody>
      </p:sp>
      <p:sp>
        <p:nvSpPr>
          <p:cNvPr id="271" name="Google Shape;271;p52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Семплирование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52"/>
          <p:cNvCxnSpPr>
            <a:stCxn id="267" idx="1"/>
            <a:endCxn id="26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52"/>
          <p:cNvCxnSpPr>
            <a:stCxn id="268" idx="1"/>
            <a:endCxn id="269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271;p52">
            <a:extLst>
              <a:ext uri="{FF2B5EF4-FFF2-40B4-BE49-F238E27FC236}">
                <a16:creationId xmlns:a16="http://schemas.microsoft.com/office/drawing/2014/main" id="{ADAFD11A-EB3E-3C44-B319-6665A27CAE75}"/>
              </a:ext>
            </a:extLst>
          </p:cNvPr>
          <p:cNvSpPr/>
          <p:nvPr/>
        </p:nvSpPr>
        <p:spPr>
          <a:xfrm>
            <a:off x="786525" y="410313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" name="Google Shape;276;p52">
            <a:extLst>
              <a:ext uri="{FF2B5EF4-FFF2-40B4-BE49-F238E27FC236}">
                <a16:creationId xmlns:a16="http://schemas.microsoft.com/office/drawing/2014/main" id="{491F4126-E97E-B845-8C69-DEE465AF1A3A}"/>
              </a:ext>
            </a:extLst>
          </p:cNvPr>
          <p:cNvCxnSpPr/>
          <p:nvPr/>
        </p:nvCxnSpPr>
        <p:spPr>
          <a:xfrm>
            <a:off x="785925" y="3714336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186176216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почему возникает проблема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семплирования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Марковская цепь и метод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монте-карло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Семплирование для байесовского подхода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802962822"/>
              </p:ext>
            </p:extLst>
          </p:nvPr>
        </p:nvGraphicFramePr>
        <p:xfrm>
          <a:off x="952500" y="1544194"/>
          <a:ext cx="7239000" cy="118730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схему байесовского обучения в случае когда априорное распределение сложное или не сопряженное с правдоподобием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Аппроксимация ожидаемых значений функций относительно вероятностного распределения 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5"/>
          <p:cNvSpPr txBox="1">
            <a:spLocks noGrp="1"/>
          </p:cNvSpPr>
          <p:nvPr>
            <p:ph type="subTitle" idx="4294967295"/>
          </p:nvPr>
        </p:nvSpPr>
        <p:spPr>
          <a:xfrm>
            <a:off x="2630075" y="1737729"/>
            <a:ext cx="61257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solidFill>
                  <a:srgbClr val="FF9900"/>
                </a:solidFill>
              </a:rPr>
              <a:t>Что такое марковская цепь и </a:t>
            </a:r>
            <a:r>
              <a:rPr lang="ru-RU" sz="1500" b="1" dirty="0" err="1">
                <a:solidFill>
                  <a:srgbClr val="FF9900"/>
                </a:solidFill>
              </a:rPr>
              <a:t>марковский</a:t>
            </a:r>
            <a:r>
              <a:rPr lang="ru-RU" sz="1500" b="1" dirty="0">
                <a:solidFill>
                  <a:srgbClr val="FF9900"/>
                </a:solidFill>
              </a:rPr>
              <a:t> процесс?</a:t>
            </a:r>
            <a:endParaRPr sz="1500" b="1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solidFill>
                  <a:srgbClr val="FF9900"/>
                </a:solidFill>
              </a:rPr>
              <a:t>Что такое метод Монте-Карло?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solidFill>
                  <a:srgbClr val="FF9900"/>
                </a:solidFill>
              </a:rPr>
              <a:t>Что такое </a:t>
            </a:r>
            <a:r>
              <a:rPr lang="ru-RU" sz="1500" b="1" dirty="0" err="1">
                <a:solidFill>
                  <a:srgbClr val="FF9900"/>
                </a:solidFill>
              </a:rPr>
              <a:t>семплирование</a:t>
            </a:r>
            <a:r>
              <a:rPr lang="ru-RU" sz="1500" b="1" dirty="0">
                <a:solidFill>
                  <a:srgbClr val="FF9900"/>
                </a:solidFill>
              </a:rPr>
              <a:t>?</a:t>
            </a:r>
            <a:endParaRPr sz="1500" b="1" dirty="0">
              <a:solidFill>
                <a:srgbClr val="FF9900"/>
              </a:solidFill>
            </a:endParaRPr>
          </a:p>
        </p:txBody>
      </p:sp>
      <p:pic>
        <p:nvPicPr>
          <p:cNvPr id="300" name="Google Shape;30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490" y="1426613"/>
            <a:ext cx="1414775" cy="14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5532</TotalTime>
  <Words>1517</Words>
  <Application>Microsoft Macintosh PowerPoint</Application>
  <PresentationFormat>On-screen Show (16:9)</PresentationFormat>
  <Paragraphs>274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Roboto</vt:lpstr>
      <vt:lpstr>Cambria Math</vt:lpstr>
      <vt:lpstr>Arial</vt:lpstr>
      <vt:lpstr>Google Sans</vt:lpstr>
      <vt:lpstr>Courier New</vt:lpstr>
      <vt:lpstr>Helvetica Neue</vt:lpstr>
      <vt:lpstr>Светлая тема</vt:lpstr>
      <vt:lpstr>Светлая тема</vt:lpstr>
      <vt:lpstr>ML Advanced Markov Chain Monte-Carlo (MCMC)</vt:lpstr>
      <vt:lpstr>Проверить, идет ли запись</vt:lpstr>
      <vt:lpstr>Markov Chain Monte-Carlo (MCMC)   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PowerPoint Presentation</vt:lpstr>
      <vt:lpstr>Проблема</vt:lpstr>
      <vt:lpstr>Обучение Байесовской модели</vt:lpstr>
      <vt:lpstr>Семплирование</vt:lpstr>
      <vt:lpstr>Семплирование</vt:lpstr>
      <vt:lpstr>Семплирование – Rejection sampling</vt:lpstr>
      <vt:lpstr>Семплирование – Rejection sampling</vt:lpstr>
      <vt:lpstr>Метод Монте-Карло</vt:lpstr>
      <vt:lpstr>PowerPoint Presentation</vt:lpstr>
      <vt:lpstr>Стационарное распределение Марковской цепи</vt:lpstr>
      <vt:lpstr>Алгоритм Метрополиса-Гастингса</vt:lpstr>
      <vt:lpstr>Алгоритм Метрополиса-Гастингса</vt:lpstr>
      <vt:lpstr>Вопросы для проверки</vt:lpstr>
      <vt:lpstr>Ключевые тезисы  </vt:lpstr>
      <vt:lpstr>Практика</vt:lpstr>
      <vt:lpstr>Слайд с заданием</vt:lpstr>
      <vt:lpstr>Слайд с домашним заданием</vt:lpstr>
      <vt:lpstr>Список материалов для изучения</vt:lpstr>
      <vt:lpstr>Вопросы?</vt:lpstr>
      <vt:lpstr>Рефлексия</vt:lpstr>
      <vt:lpstr>Цели вебинара</vt:lpstr>
      <vt:lpstr>Вопросы для проверки</vt:lpstr>
      <vt:lpstr>Слайд с тезисами</vt:lpstr>
      <vt:lpstr>Рефлексия</vt:lpstr>
      <vt:lpstr>Следующий вебинар</vt:lpstr>
      <vt:lpstr>Заполните, пожалуйста, опрос о занятии по ссылке в чате</vt:lpstr>
      <vt:lpstr>Приходите на следующие вебинары</vt:lpstr>
      <vt:lpstr>Инструкции для работы с презентацией</vt:lpstr>
      <vt:lpstr>Слайд с иллюстрациями</vt:lpstr>
      <vt:lpstr>Слайд с иллюстрациями</vt:lpstr>
      <vt:lpstr>Слайд с иллюстрациями</vt:lpstr>
      <vt:lpstr>PowerPoint Presentation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Введение в вероятностное моделирование, апостериорные оценки, сэмплирование</dc:title>
  <cp:lastModifiedBy>Стурейко Игорь Олегович</cp:lastModifiedBy>
  <cp:revision>23</cp:revision>
  <dcterms:modified xsi:type="dcterms:W3CDTF">2023-07-27T13:23:25Z</dcterms:modified>
</cp:coreProperties>
</file>